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95" r:id="rId5"/>
    <p:sldId id="361" r:id="rId6"/>
    <p:sldId id="355" r:id="rId7"/>
    <p:sldId id="359" r:id="rId8"/>
    <p:sldId id="357" r:id="rId9"/>
    <p:sldId id="358" r:id="rId10"/>
    <p:sldId id="360" r:id="rId11"/>
    <p:sldId id="296" r:id="rId12"/>
    <p:sldId id="356" r:id="rId13"/>
    <p:sldId id="365" r:id="rId14"/>
    <p:sldId id="352" r:id="rId15"/>
    <p:sldId id="373" r:id="rId16"/>
    <p:sldId id="354" r:id="rId17"/>
    <p:sldId id="368" r:id="rId18"/>
    <p:sldId id="353" r:id="rId19"/>
    <p:sldId id="367" r:id="rId20"/>
    <p:sldId id="347" r:id="rId21"/>
    <p:sldId id="335" r:id="rId22"/>
    <p:sldId id="372" r:id="rId23"/>
    <p:sldId id="366" r:id="rId24"/>
    <p:sldId id="350" r:id="rId25"/>
    <p:sldId id="369" r:id="rId26"/>
    <p:sldId id="344" r:id="rId27"/>
    <p:sldId id="345" r:id="rId28"/>
    <p:sldId id="341" r:id="rId29"/>
    <p:sldId id="334" r:id="rId30"/>
    <p:sldId id="370" r:id="rId31"/>
    <p:sldId id="371" r:id="rId32"/>
    <p:sldId id="307" r:id="rId3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Nowak" initials="AN" lastIdx="0" clrIdx="0">
    <p:extLst>
      <p:ext uri="{19B8F6BF-5375-455C-9EA6-DF929625EA0E}">
        <p15:presenceInfo xmlns:p15="http://schemas.microsoft.com/office/powerpoint/2012/main" userId="S-1-5-21-3455443302-867369352-75537299-3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BD9A19E7-02AA-4D66-8D1A-163E4360B147}"/>
    <pc:docChg chg="modSld sldOrd">
      <pc:chgData name="Anna Nowak" userId="334533cb-cc58-4939-98c2-1101663233e3" providerId="ADAL" clId="{BD9A19E7-02AA-4D66-8D1A-163E4360B147}" dt="2023-10-25T08:05:21.335" v="1" actId="6549"/>
      <pc:docMkLst>
        <pc:docMk/>
      </pc:docMkLst>
      <pc:sldChg chg="modSp">
        <pc:chgData name="Anna Nowak" userId="334533cb-cc58-4939-98c2-1101663233e3" providerId="ADAL" clId="{BD9A19E7-02AA-4D66-8D1A-163E4360B147}" dt="2023-10-25T08:05:21.335" v="1" actId="6549"/>
        <pc:sldMkLst>
          <pc:docMk/>
          <pc:sldMk cId="4024992166" sldId="295"/>
        </pc:sldMkLst>
        <pc:spChg chg="mod">
          <ac:chgData name="Anna Nowak" userId="334533cb-cc58-4939-98c2-1101663233e3" providerId="ADAL" clId="{BD9A19E7-02AA-4D66-8D1A-163E4360B147}" dt="2023-10-25T08:05:21.335" v="1" actId="6549"/>
          <ac:spMkLst>
            <pc:docMk/>
            <pc:sldMk cId="4024992166" sldId="295"/>
            <ac:spMk id="2" creationId="{00000000-0000-0000-0000-000000000000}"/>
          </ac:spMkLst>
        </pc:spChg>
      </pc:sldChg>
      <pc:sldChg chg="ord">
        <pc:chgData name="Anna Nowak" userId="334533cb-cc58-4939-98c2-1101663233e3" providerId="ADAL" clId="{BD9A19E7-02AA-4D66-8D1A-163E4360B147}" dt="2023-10-25T06:59:07.895" v="0"/>
        <pc:sldMkLst>
          <pc:docMk/>
          <pc:sldMk cId="632673932" sldId="3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25.10.2023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41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25.10.2023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openai.com/dall-e-2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hatbot.ri.voicelab.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foludek.pl/edukacja/50-sposobow-na-wykorzystanie-chatgpt-w-nauczaniu-video-dla-nauczyciel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hyperlink" Target="https://www.facebook.com/groups/piotrarmatows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8149748" cy="1485569"/>
          </a:xfrm>
        </p:spPr>
        <p:txBody>
          <a:bodyPr rtlCol="0">
            <a:normAutofit fontScale="90000"/>
          </a:bodyPr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Sztuczna inteligencja – </a:t>
            </a:r>
            <a:b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zagrożenie czy szansa </a:t>
            </a:r>
            <a:r>
              <a:rPr lang="pl-PL" sz="4000">
                <a:solidFill>
                  <a:schemeClr val="tx1">
                    <a:lumMod val="65000"/>
                    <a:lumOff val="35000"/>
                  </a:schemeClr>
                </a:solidFill>
              </a:rPr>
              <a:t>dla dydaktyka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BE553-F335-488B-B8BF-D611721A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TESTOWAŁAM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FD1E59-AE12-47A8-BE01-04715B329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Dla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siebie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625B5B-AB70-4828-8286-1A21BDF92D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Pisanie życzeń</a:t>
            </a:r>
          </a:p>
          <a:p>
            <a:r>
              <a:rPr lang="pl-PL" dirty="0"/>
              <a:t>Pisanie treści przemowy</a:t>
            </a:r>
          </a:p>
          <a:p>
            <a:r>
              <a:rPr lang="pl-PL" dirty="0"/>
              <a:t>Prośba o pomysły na obiad z 4 składników</a:t>
            </a:r>
          </a:p>
          <a:p>
            <a:r>
              <a:rPr lang="pl-PL" dirty="0"/>
              <a:t>Napisz wiersz o zaletach SI inspirowany Szymborską</a:t>
            </a:r>
          </a:p>
          <a:p>
            <a:r>
              <a:rPr lang="pl-PL" dirty="0"/>
              <a:t>Wytłumacz polecenia</a:t>
            </a:r>
          </a:p>
          <a:p>
            <a:pPr marL="45720" indent="0">
              <a:buNone/>
            </a:pPr>
            <a:r>
              <a:rPr lang="pl-PL" dirty="0"/>
              <a:t> </a:t>
            </a:r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0DF439-837A-4CCA-BF82-5E2D91272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Do WEBINARÓW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3F47D3-6619-486B-B288-5748F0DD77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Zaproszenie na </a:t>
            </a:r>
            <a:r>
              <a:rPr lang="pl-PL" dirty="0" err="1"/>
              <a:t>webinary</a:t>
            </a:r>
            <a:endParaRPr lang="pl-PL" dirty="0"/>
          </a:p>
          <a:p>
            <a:r>
              <a:rPr lang="pl-PL" dirty="0"/>
              <a:t>Podawanie zalet pracy w grupie</a:t>
            </a:r>
          </a:p>
          <a:p>
            <a:r>
              <a:rPr lang="pl-PL" dirty="0"/>
              <a:t>Jak uzyskać zaangażowanie studentów</a:t>
            </a:r>
          </a:p>
          <a:p>
            <a:r>
              <a:rPr lang="pl-PL" dirty="0"/>
              <a:t>Znajdź darmową muzykę podobną do wskazanej</a:t>
            </a:r>
            <a:endParaRPr lang="pl-PL" dirty="0">
              <a:sym typeface="Wingdings" panose="05000000000000000000" pitchFamily="2" charset="2"/>
            </a:endParaRPr>
          </a:p>
          <a:p>
            <a:r>
              <a:rPr lang="pl-PL" dirty="0">
                <a:sym typeface="Wingdings" panose="05000000000000000000" pitchFamily="2" charset="2"/>
              </a:rPr>
              <a:t>Zaproponuj słowa klucze dot. nowoczesnej i cyfrowej edukacji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22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99426-5FA3-43EF-A13D-8E6EB12B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POTESTUJMY RAZEM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F0E83-9F74-448E-B7D1-F7DD55A3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CHAT GPT 3.5 </a:t>
            </a:r>
            <a:r>
              <a:rPr lang="pl-PL" sz="2400" dirty="0">
                <a:hlinkClick r:id="rId2"/>
              </a:rPr>
              <a:t>https://chat.openai.com/</a:t>
            </a:r>
            <a:endParaRPr lang="pl-PL" sz="2400" dirty="0"/>
          </a:p>
          <a:p>
            <a:r>
              <a:rPr lang="pl-PL" sz="2400" dirty="0"/>
              <a:t>CHAT BING </a:t>
            </a:r>
          </a:p>
          <a:p>
            <a:pPr marL="45720" indent="0">
              <a:buNone/>
            </a:pPr>
            <a:endParaRPr lang="pl-PL" sz="2400" dirty="0">
              <a:hlinkClick r:id="rId3"/>
            </a:endParaRPr>
          </a:p>
          <a:p>
            <a:r>
              <a:rPr lang="pl-PL" sz="2400" dirty="0"/>
              <a:t>Kreatywny pomocnik</a:t>
            </a:r>
            <a:endParaRPr lang="pl-PL" sz="2400" dirty="0">
              <a:hlinkClick r:id="rId3"/>
            </a:endParaRPr>
          </a:p>
          <a:p>
            <a:endParaRPr lang="pl-PL" sz="2400" dirty="0">
              <a:hlinkClick r:id="rId3"/>
            </a:endParaRPr>
          </a:p>
          <a:p>
            <a:r>
              <a:rPr lang="pl-PL" sz="2400" dirty="0">
                <a:hlinkClick r:id="rId3"/>
              </a:rPr>
              <a:t>dall-e-2</a:t>
            </a:r>
            <a:r>
              <a:rPr lang="pl-PL" sz="2400" dirty="0"/>
              <a:t> </a:t>
            </a:r>
          </a:p>
          <a:p>
            <a:r>
              <a:rPr lang="pl-PL" sz="2400" dirty="0" err="1"/>
              <a:t>Midjourney</a:t>
            </a:r>
            <a:r>
              <a:rPr lang="pl-PL" sz="2400" dirty="0"/>
              <a:t> (przez </a:t>
            </a:r>
            <a:r>
              <a:rPr lang="pl-PL" sz="2400" dirty="0" err="1"/>
              <a:t>Discord</a:t>
            </a:r>
            <a:r>
              <a:rPr lang="pl-PL" sz="2400" dirty="0"/>
              <a:t>)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85EF8-0A99-4877-A9DA-3DF41553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CB844D8-6135-48D5-BA9D-EE2C55790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052" y="2348880"/>
            <a:ext cx="946538" cy="9465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557E844-FA5A-49A3-8D67-83B3EA19C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556" y="1828800"/>
            <a:ext cx="668311" cy="7410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236D3FE-A329-4229-BBFD-CB10FB0E7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6340" y="4653136"/>
            <a:ext cx="1116124" cy="111612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852DEA9-201D-4942-8FA4-7F022F25C9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236" y="3376103"/>
            <a:ext cx="1368152" cy="10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FD168-7760-4E0B-BE63-8E304DD0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KONKURENCJA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FB1825-0D89-44D4-8D30-3C416DBC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00200"/>
            <a:ext cx="8686801" cy="44196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Polskie podwórko</a:t>
            </a:r>
          </a:p>
          <a:p>
            <a:pPr marL="45720" indent="0">
              <a:buNone/>
            </a:pP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Chatbot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TRURL </a:t>
            </a:r>
            <a:r>
              <a:rPr lang="pl-PL" dirty="0"/>
              <a:t>(opracowany przez VoiceLab.AI) </a:t>
            </a:r>
          </a:p>
          <a:p>
            <a:pPr marL="45720" indent="0">
              <a:buNone/>
            </a:pPr>
            <a:r>
              <a:rPr lang="pl-PL" dirty="0"/>
              <a:t>potrafi skutecznie odpowiadać na pytania, podsumowywać i oceniać rozmowy oraz dokumenty. 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>
              <a:hlinkClick r:id="rId2"/>
            </a:endParaRPr>
          </a:p>
          <a:p>
            <a:pPr marL="45720" indent="0">
              <a:buNone/>
            </a:pPr>
            <a:r>
              <a:rPr lang="pl-PL" dirty="0">
                <a:hlinkClick r:id="rId2"/>
              </a:rPr>
              <a:t>https://chatbot.ri.voicelab.ai/</a:t>
            </a:r>
            <a:endParaRPr lang="pl-PL" dirty="0"/>
          </a:p>
          <a:p>
            <a:r>
              <a:rPr lang="pl-PL" dirty="0"/>
              <a:t>Świat</a:t>
            </a:r>
          </a:p>
          <a:p>
            <a:pPr marL="45720" indent="0">
              <a:buNone/>
            </a:pPr>
            <a:r>
              <a:rPr lang="pl-PL" dirty="0"/>
              <a:t>Khan </a:t>
            </a:r>
            <a:r>
              <a:rPr lang="pl-PL" dirty="0" err="1"/>
              <a:t>Academy</a:t>
            </a:r>
            <a:r>
              <a:rPr lang="pl-PL" dirty="0"/>
              <a:t>  - trwają prace nad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KhanAmigo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https://www.khanacademy.org/khan-labs#khanmigo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B41D2C-C425-4B44-855D-08DA226C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0" y="3068960"/>
            <a:ext cx="6368498" cy="10423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025D1C5-5E3F-43FF-BE4A-E267F079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08" y="4757412"/>
            <a:ext cx="3758721" cy="21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(wy)GRAĆ z SI?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916832"/>
            <a:ext cx="8686801" cy="4191000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/>
              <a:t>Musimy się go nauczyć </a:t>
            </a:r>
          </a:p>
          <a:p>
            <a:r>
              <a:rPr lang="pl-PL" sz="9600" dirty="0"/>
              <a:t>Informować studentów, że potrafimy korzystać</a:t>
            </a:r>
          </a:p>
          <a:p>
            <a:r>
              <a:rPr lang="pl-PL" sz="9600" dirty="0"/>
              <a:t>Podawać przykłady „bzdur” (halucynacji, przekłamań, uproszczeń)</a:t>
            </a:r>
          </a:p>
          <a:p>
            <a:r>
              <a:rPr lang="pl-PL" sz="9600" dirty="0"/>
              <a:t>Pojawiają się narzędzia do sprawdzania, czy coś powstało </a:t>
            </a:r>
            <a:br>
              <a:rPr lang="pl-PL" sz="9600" dirty="0"/>
            </a:br>
            <a:r>
              <a:rPr lang="pl-PL" sz="9600" dirty="0"/>
              <a:t>z użyciem CHAT GPT (ZERO GPT) i będzie ich wkrótce więcej </a:t>
            </a:r>
            <a:br>
              <a:rPr lang="pl-PL" sz="9600" dirty="0"/>
            </a:br>
            <a:r>
              <a:rPr lang="pl-PL" sz="9600" dirty="0"/>
              <a:t>i będą doskonalsze</a:t>
            </a:r>
          </a:p>
          <a:p>
            <a:endParaRPr lang="pl-PL" sz="9600" dirty="0"/>
          </a:p>
          <a:p>
            <a:pPr marL="45720" indent="0">
              <a:buNone/>
            </a:pPr>
            <a:r>
              <a:rPr lang="pl-PL" sz="9600" dirty="0"/>
              <a:t> </a:t>
            </a:r>
          </a:p>
          <a:p>
            <a:pPr marL="45720" indent="0">
              <a:buNone/>
            </a:pP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90B656-0D84-4539-9AB5-D662B6D6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846E7-CEE5-4898-AF8A-675F49EE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87F0358-A8BA-4C7C-835B-2F60F916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38" y="250134"/>
            <a:ext cx="6206547" cy="63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99426-5FA3-43EF-A13D-8E6EB12B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F0E83-9F74-448E-B7D1-F7DD55A38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702922"/>
            <a:ext cx="8686801" cy="4191000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Używać - nie unikać</a:t>
            </a:r>
          </a:p>
          <a:p>
            <a:r>
              <a:rPr lang="pl-PL" sz="2800" dirty="0"/>
              <a:t>Używać - nie zakazywać używania</a:t>
            </a:r>
          </a:p>
          <a:p>
            <a:r>
              <a:rPr lang="pl-PL" sz="2800" dirty="0"/>
              <a:t>Uczyć, jak używać</a:t>
            </a:r>
          </a:p>
          <a:p>
            <a:r>
              <a:rPr lang="pl-PL" sz="2800" dirty="0"/>
              <a:t>Obserwować i śledzić postęp SI – </a:t>
            </a:r>
            <a:br>
              <a:rPr lang="pl-PL" sz="2800" dirty="0"/>
            </a:br>
            <a:r>
              <a:rPr lang="pl-PL" sz="2800" dirty="0"/>
              <a:t>starać się być na bieżąco</a:t>
            </a:r>
          </a:p>
          <a:p>
            <a:r>
              <a:rPr lang="pl-PL" sz="2800" dirty="0"/>
              <a:t>Pokazywać ograniczenia, póki jeszcze są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</a:p>
          <a:p>
            <a:r>
              <a:rPr lang="pl-PL" sz="2800" dirty="0">
                <a:sym typeface="Wingdings" panose="05000000000000000000" pitchFamily="2" charset="2"/>
              </a:rPr>
              <a:t>Nie udawać, że SI nie ma</a:t>
            </a:r>
          </a:p>
          <a:p>
            <a:r>
              <a:rPr lang="pl-PL" sz="2800" dirty="0">
                <a:sym typeface="Wingdings" panose="05000000000000000000" pitchFamily="2" charset="2"/>
              </a:rPr>
              <a:t>Nie liczyć na to, że zniknie</a:t>
            </a:r>
            <a:endParaRPr lang="pl-PL" sz="2800" dirty="0"/>
          </a:p>
          <a:p>
            <a:pPr marL="4572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85EF8-0A99-4877-A9DA-3DF41553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29A267-0671-41A1-8D1B-160D2874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81" y="1484784"/>
            <a:ext cx="2916374" cy="29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D69C-25F4-4EFB-8C38-29256A5A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CZEGO można wykorzystać w życiu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E70DF-2D39-4BFC-B054-504B889F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Do zadań wymagających kreatywności </a:t>
            </a:r>
          </a:p>
          <a:p>
            <a:r>
              <a:rPr lang="pl-PL" sz="2800" dirty="0"/>
              <a:t>Do pisania przeróżnych tekstów –życzeń, przemówień, zaproszeń, podziękowań, anegdot, żartów</a:t>
            </a:r>
          </a:p>
          <a:p>
            <a:r>
              <a:rPr lang="pl-PL" sz="2800" dirty="0"/>
              <a:t>Do tłumaczenia </a:t>
            </a:r>
          </a:p>
          <a:p>
            <a:r>
              <a:rPr lang="pl-PL" sz="2800" dirty="0"/>
              <a:t>Do streszczania</a:t>
            </a:r>
          </a:p>
          <a:p>
            <a:r>
              <a:rPr lang="pl-PL" sz="2800" dirty="0"/>
              <a:t>Do rozwiązywania prostych problemów (ciągle ograniczone zaufanie)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39D4B9-6A4E-41C8-8287-54944FE9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96EBE-E426-4E3D-B8F2-74C93216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CHATGPT można wykorzystać </a:t>
            </a:r>
            <a:br>
              <a:rPr lang="pl-PL" dirty="0"/>
            </a:br>
            <a:r>
              <a:rPr lang="pl-PL" dirty="0"/>
              <a:t>w nauczaniu?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8A8-A2F5-4BDA-B7B1-3C25461D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Szukać inspiracji, pomysłów</a:t>
            </a:r>
          </a:p>
          <a:p>
            <a:r>
              <a:rPr lang="pl-PL" sz="2400" dirty="0"/>
              <a:t>Weryfikować swoje założenia, pomysły </a:t>
            </a:r>
          </a:p>
          <a:p>
            <a:r>
              <a:rPr lang="pl-PL" sz="2400" dirty="0"/>
              <a:t>Wprowadzić na zajęcia jako pomoc dydaktyczną </a:t>
            </a:r>
          </a:p>
          <a:p>
            <a:r>
              <a:rPr lang="pl-PL" sz="2400" dirty="0"/>
              <a:t>Tworzyć treści zadań, poleceń</a:t>
            </a:r>
          </a:p>
          <a:p>
            <a:r>
              <a:rPr lang="pl-PL" sz="2400" dirty="0"/>
              <a:t>Tworzyć materiały do zajęć (zdjęcia, prezentacje, bibliografie, sylabusy, tematy zajęć itp.)</a:t>
            </a:r>
          </a:p>
          <a:p>
            <a:r>
              <a:rPr lang="pl-PL" sz="2400" dirty="0"/>
              <a:t>Szukać pomocy w prostszym tłumaczeniu trudniejszych kwestii (z badań wynika, że CHAT GPT lepiej dociera z przekazem)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E7ABE7-9E34-4F7D-B24D-9A6F9314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99426-5FA3-43EF-A13D-8E6EB12B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INSPIRACJE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F0E83-9F74-448E-B7D1-F7DD55A3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hlinkClick r:id="rId2"/>
              </a:rPr>
              <a:t>https://infoludek.pl/edukacja/50-sposobow-na-wykorzystanie-chatgpt-w-nauczaniu-video-dla-nauczycieli/</a:t>
            </a:r>
            <a:endParaRPr lang="pl-PL" sz="2400" dirty="0"/>
          </a:p>
          <a:p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85EF8-0A99-4877-A9DA-3DF41553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B0DA1-3D7C-4982-9899-34E204AE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OBAWY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FB2D08-31B8-4A96-A436-AF0CE7EC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Kalkulator</a:t>
            </a:r>
          </a:p>
          <a:p>
            <a:r>
              <a:rPr lang="pl-PL" sz="2400" dirty="0"/>
              <a:t>Internet i dr GOOGLE</a:t>
            </a:r>
          </a:p>
          <a:p>
            <a:r>
              <a:rPr lang="pl-PL" sz="2400" dirty="0"/>
              <a:t>Telefony i laptopy na zajęciach</a:t>
            </a:r>
          </a:p>
          <a:p>
            <a:endParaRPr lang="pl-PL" sz="2400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1367CA-9309-45BD-BD2A-5764C943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16" y="734622"/>
            <a:ext cx="366214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 (AI) skojarzenia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AI</a:t>
            </a:r>
          </a:p>
          <a:p>
            <a:r>
              <a:rPr lang="pl-PL" dirty="0"/>
              <a:t>Odyseja kosmiczna</a:t>
            </a:r>
          </a:p>
          <a:p>
            <a:r>
              <a:rPr lang="pl-PL" dirty="0"/>
              <a:t>Łowca Androidów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89DEB5-1B5B-48D9-8A37-C4676DE9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990" y="142043"/>
            <a:ext cx="3143994" cy="4213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A7ADC1-1AEB-444F-A823-B3977B62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83" y="1066800"/>
            <a:ext cx="3184558" cy="43743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F0E5266-3498-4FEE-A81F-F95C5CAE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188" y="2264877"/>
            <a:ext cx="3280018" cy="4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D807F-B989-4DED-8A99-2A45F6F2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STAJE się LEPSZY OD LUDZI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D1B5D57-5020-4D04-8728-F30531C03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45" y="1828800"/>
            <a:ext cx="537993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79BCD-AF33-4160-8103-E3156E56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SZANSE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F950EF-D2EA-4A4D-A3BA-A1B54E4C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Oszczędność czasu</a:t>
            </a:r>
          </a:p>
          <a:p>
            <a:r>
              <a:rPr lang="pl-PL" sz="2400" dirty="0"/>
              <a:t>Wyręcza w kreatywności</a:t>
            </a:r>
          </a:p>
          <a:p>
            <a:r>
              <a:rPr lang="pl-PL" sz="2400" dirty="0"/>
              <a:t>Streszcza duże porcje materiału</a:t>
            </a:r>
          </a:p>
          <a:p>
            <a:r>
              <a:rPr lang="pl-PL" sz="2400" dirty="0"/>
              <a:t>Nowy sposób pozyskiwania informacji</a:t>
            </a:r>
          </a:p>
          <a:p>
            <a:r>
              <a:rPr lang="pl-PL" sz="2400" dirty="0"/>
              <a:t>Rozwija umiejętność weryfikowania treści</a:t>
            </a:r>
          </a:p>
          <a:p>
            <a:r>
              <a:rPr lang="pl-PL" sz="2400" dirty="0"/>
              <a:t>Zmieni na lepsze edukację  </a:t>
            </a:r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endParaRPr lang="pl-PL" sz="24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2694CE-37AF-4642-900E-511B9734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78EDC0-9BF3-4452-8165-3D9D82C4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 – czyli co będzie dalej </a:t>
            </a:r>
            <a:br>
              <a:rPr lang="pl-PL" dirty="0"/>
            </a:br>
            <a:r>
              <a:rPr lang="pl-PL" dirty="0"/>
              <a:t>z edukacją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6A466-80A3-465A-B1ED-D01975BC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Spersonalizowane i zindywidualizowane nauczanie &lt;spersonalizowany asystent dydaktyczny (KHANAMIGO wersja BETA )&gt;</a:t>
            </a:r>
          </a:p>
          <a:p>
            <a:r>
              <a:rPr lang="pl-PL" sz="2400" dirty="0"/>
              <a:t>Nauczanie hybrydowe (wiedza z SI, umiejętności społeczne szkoła)</a:t>
            </a:r>
          </a:p>
          <a:p>
            <a:r>
              <a:rPr lang="pl-PL" sz="2400" dirty="0"/>
              <a:t>Brak zadań domowych</a:t>
            </a:r>
          </a:p>
          <a:p>
            <a:r>
              <a:rPr lang="pl-PL" sz="2400" dirty="0"/>
              <a:t>Zmiana roli nauczyciela (przewodnik, mentor)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2A767-BEED-4314-A8BF-090660F8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oznacza dla dydaktyków?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C0955-253C-446A-98AA-5FEEED7C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F71DFE-DF29-4904-8BDA-D93D62B75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6178ECE-98D5-4945-A274-2743FE8A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1828799"/>
            <a:ext cx="6768752" cy="46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79BCD-AF33-4160-8103-E3156E56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STRATEGIE 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F950EF-D2EA-4A4D-A3BA-A1B54E4C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/>
              <a:t>Praca na zajęciach (ograniczyć zadania domowe) </a:t>
            </a:r>
          </a:p>
          <a:p>
            <a:r>
              <a:rPr lang="pl-PL" sz="2400" dirty="0"/>
              <a:t>Odpowiednie zadania domowe (wykorzystaj konkretne źródło:….)</a:t>
            </a:r>
          </a:p>
          <a:p>
            <a:r>
              <a:rPr lang="pl-PL" sz="2400" dirty="0"/>
              <a:t>Włączać korzystanie z SI do poleceń </a:t>
            </a:r>
          </a:p>
          <a:p>
            <a:r>
              <a:rPr lang="pl-PL" sz="2400" dirty="0"/>
              <a:t>Pogodzić się z tym, nie ma skutecznych narzędzi wykrywania</a:t>
            </a:r>
          </a:p>
          <a:p>
            <a:r>
              <a:rPr lang="pl-PL" sz="2400" dirty="0"/>
              <a:t>Jak potrafisz zainteresować, to wygrasz z CHAT GPT</a:t>
            </a:r>
          </a:p>
          <a:p>
            <a:r>
              <a:rPr lang="pl-PL" sz="2400" dirty="0"/>
              <a:t>Zachęcać do krytycznej refleksji (Czy zgadzasz się z tym, co Nam podał chat? )</a:t>
            </a:r>
          </a:p>
          <a:p>
            <a:r>
              <a:rPr lang="pl-PL" sz="2400" dirty="0"/>
              <a:t>Rozbroić na zajęciach – pokazać, że się znam, pokazać ograniczenia, obnażyć luki i braki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2694CE-37AF-4642-900E-511B9734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C67F9-3A06-4578-B40A-9F89CD51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użycia SI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3C9E4A-978F-4FF4-8ACB-234F29DC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Wymyśl tematy prac na zaliczenie z przedmiotu X</a:t>
            </a:r>
          </a:p>
          <a:p>
            <a:r>
              <a:rPr lang="pl-PL" sz="2400" dirty="0"/>
              <a:t>Zaproponuj temat zajęć z tematu Y</a:t>
            </a:r>
          </a:p>
          <a:p>
            <a:r>
              <a:rPr lang="pl-PL" sz="2400" dirty="0"/>
              <a:t>Napisz zaproszenie na kurs</a:t>
            </a:r>
          </a:p>
          <a:p>
            <a:r>
              <a:rPr lang="pl-PL" sz="2400" dirty="0"/>
              <a:t>Stwórz listę zagadnień na zaliczenie</a:t>
            </a:r>
          </a:p>
          <a:p>
            <a:r>
              <a:rPr lang="pl-PL" sz="2400" dirty="0"/>
              <a:t>Stwórz bibliografię do przedmiotu, do pracy zaliczeniowej</a:t>
            </a:r>
          </a:p>
          <a:p>
            <a:r>
              <a:rPr lang="pl-PL" sz="2400" dirty="0"/>
              <a:t>Stwórz bazę pytań testowych na podstawie poniższego materiału</a:t>
            </a:r>
          </a:p>
          <a:p>
            <a:r>
              <a:rPr lang="pl-PL" sz="2400" dirty="0"/>
              <a:t>…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385D10-B33D-443B-9788-8C9D9F66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EA166-1FD8-4913-B83D-546859FB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5532A8-83A7-424D-9AB2-FB96D78D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Jestem Dydaktykiem. Czy powinnam polubić CHAT GPT?</a:t>
            </a:r>
          </a:p>
          <a:p>
            <a:r>
              <a:rPr lang="pl-PL" dirty="0"/>
              <a:t>To zależy od twoich indywidualnych preferencji i potrzeb. Jako dydaktyk, zastanawiasz się, czy warto korzystać z narzędzi takich jak GPT-3 w swojej pracy edukacyjnej. Oto kilka kwestii, które warto wziąć pod uwagę:</a:t>
            </a:r>
          </a:p>
          <a:p>
            <a:r>
              <a:rPr lang="pl-PL" b="1" dirty="0"/>
              <a:t>Zalety polubienia GPT-3:</a:t>
            </a:r>
            <a:endParaRPr lang="pl-PL" dirty="0"/>
          </a:p>
          <a:p>
            <a:r>
              <a:rPr lang="pl-PL" b="1" dirty="0"/>
              <a:t>Wsparcie w tworzeniu treści:</a:t>
            </a:r>
            <a:r>
              <a:rPr lang="pl-PL" dirty="0"/>
              <a:t> GPT-3 może pomóc w generowaniu treści, takich jak ćwiczenia, notatki, artykuły czy materiały dydaktyczne, co może oszczędzić czas i zasoby.</a:t>
            </a:r>
          </a:p>
          <a:p>
            <a:r>
              <a:rPr lang="pl-PL" b="1" dirty="0"/>
              <a:t>Odpowiedzi na pytania:</a:t>
            </a:r>
            <a:r>
              <a:rPr lang="pl-PL" dirty="0"/>
              <a:t> Możesz wykorzystać GPT-3 do uzyskiwania odpowiedzi na pytania od uczniów lub do generowania różnych przykładów i wyjaśnień.</a:t>
            </a:r>
          </a:p>
          <a:p>
            <a:r>
              <a:rPr lang="pl-PL" b="1" dirty="0"/>
              <a:t>Tworzenie zadań i ćwiczeń:</a:t>
            </a:r>
            <a:r>
              <a:rPr lang="pl-PL" dirty="0"/>
              <a:t> Możesz wykorzystać GPT-3 do tworzenia różnorodnych zadań i ćwiczeń, dostosowanych do poziomu i potrzeb uczniów.</a:t>
            </a:r>
          </a:p>
          <a:p>
            <a:r>
              <a:rPr lang="pl-PL" b="1" dirty="0"/>
              <a:t>Wsparcie dla uczniów z trudnościami:</a:t>
            </a:r>
            <a:r>
              <a:rPr lang="pl-PL" dirty="0"/>
              <a:t> GPT-3 może dostarczyć dodatkowe wsparcie dla uczniów z trudnościami w nauce poprzez generowanie dodatkowych wyjaśnień i materiałów.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C8FB946-E9EB-4941-8990-22EB6F18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36E556-B317-469C-9827-22A7F75C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FB7F74-7939-4BAE-A372-5758771C9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b="1" dirty="0"/>
              <a:t>Wyzwania:</a:t>
            </a:r>
            <a:endParaRPr lang="pl-PL" dirty="0"/>
          </a:p>
          <a:p>
            <a:r>
              <a:rPr lang="pl-PL" b="1" dirty="0"/>
              <a:t>Jakość generowanych treści:</a:t>
            </a:r>
            <a:r>
              <a:rPr lang="pl-PL" dirty="0"/>
              <a:t> Choć GPT-3 jest zaawansowanym narzędziem, nie zawsze generuje idealne treści. Może wymagać ręcznej edycji i weryfikacji.</a:t>
            </a:r>
          </a:p>
          <a:p>
            <a:r>
              <a:rPr lang="pl-PL" b="1" dirty="0"/>
              <a:t>Brak personalizacji:</a:t>
            </a:r>
            <a:r>
              <a:rPr lang="pl-PL" dirty="0"/>
              <a:t> GPT-3 nie jest w stanie zastąpić indywidualnego podejścia i relacji między nauczycielem a uczniem.</a:t>
            </a:r>
          </a:p>
          <a:p>
            <a:r>
              <a:rPr lang="pl-PL" b="1" dirty="0"/>
              <a:t>Zrozumienie kontekstu edukacyjnego:</a:t>
            </a:r>
            <a:r>
              <a:rPr lang="pl-PL" dirty="0"/>
              <a:t> GPT-3 może nie zawsze poprawnie rozumieć specyficzny kontekst edukacyjny i wymagania.</a:t>
            </a:r>
          </a:p>
          <a:p>
            <a:r>
              <a:rPr lang="pl-PL" b="1" dirty="0"/>
              <a:t>Ryzyko plagiatu:</a:t>
            </a:r>
            <a:r>
              <a:rPr lang="pl-PL" dirty="0"/>
              <a:t> Używanie GPT-3 do tworzenia treści może zwiększyć ryzyko plagiatu, jeśli treści są kopiowane bez odpowiednich odniesień.</a:t>
            </a:r>
          </a:p>
          <a:p>
            <a:r>
              <a:rPr lang="pl-PL" b="1" dirty="0"/>
              <a:t>Etyka i odpowiedzialność:</a:t>
            </a:r>
            <a:r>
              <a:rPr lang="pl-PL" dirty="0"/>
              <a:t> Należy pamiętać o etycznym wykorzystaniu narzędzi AI w edukacji, zachowując odpowiedzialność za jakość generowanych treści i zachowując zgodność z zasadami szkolnymi.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87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11F3B-90F1-45E6-B868-32435529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86228B-85FB-4EE9-8D99-AE1A07C2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Decyzja o polubieniu GPT-3 zależy od tego, jakie cele</a:t>
            </a:r>
            <a:br>
              <a:rPr lang="pl-PL" sz="2800" dirty="0"/>
            </a:br>
            <a:r>
              <a:rPr lang="pl-PL" sz="2800" dirty="0"/>
              <a:t>i oczekiwania masz wobec jego wykorzystania. Możesz zdecydować się na eksperymentowanie z narzędziem i ocenić, jak najlepiej je dostosować do swoich potrzeb edukacyjnych.</a:t>
            </a:r>
          </a:p>
          <a:p>
            <a:endParaRPr lang="pl-PL" sz="2800" dirty="0"/>
          </a:p>
          <a:p>
            <a:r>
              <a:rPr lang="pl-PL" sz="2800" dirty="0"/>
              <a:t>Źródło: CHAT GPT 3.5</a:t>
            </a:r>
          </a:p>
        </p:txBody>
      </p:sp>
    </p:spTree>
    <p:extLst>
      <p:ext uri="{BB962C8B-B14F-4D97-AF65-F5344CB8AC3E}">
        <p14:creationId xmlns:p14="http://schemas.microsoft.com/office/powerpoint/2010/main" val="17920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kuje-scale-332-373.jpg">
            <a:extLst>
              <a:ext uri="{FF2B5EF4-FFF2-40B4-BE49-F238E27FC236}">
                <a16:creationId xmlns:a16="http://schemas.microsoft.com/office/drawing/2014/main" id="{DA7F4924-BC85-46A3-912B-8F3830D56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4833" y="2590800"/>
            <a:ext cx="3052085" cy="3429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I ZAPRASZAM NA KOLEJNY WEBINAR</a:t>
            </a:r>
          </a:p>
          <a:p>
            <a:endParaRPr lang="pl-PL" dirty="0"/>
          </a:p>
          <a:p>
            <a:pPr lvl="0"/>
            <a:r>
              <a:rPr lang="pl-PL" dirty="0"/>
              <a:t>TEMAT: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Cyfrowe testowanie – szansa czy zagrożenie?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SI (AI)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200" dirty="0"/>
              <a:t>Nowoczesna technologia oparta na zdolności</a:t>
            </a:r>
            <a:r>
              <a:rPr lang="pl-PL" dirty="0"/>
              <a:t> maszyn do wykazywania ludzkich umiejętności, takich jak rozumowanie, uczenie się, planowanie i kreatywność.</a:t>
            </a:r>
            <a:endParaRPr lang="pl-PL" sz="3200" dirty="0"/>
          </a:p>
          <a:p>
            <a:pPr marL="45720" indent="0">
              <a:buNone/>
            </a:pPr>
            <a:r>
              <a:rPr lang="pl-PL" sz="3200" dirty="0"/>
              <a:t>Jest z nami od dawna, ale początek roku 2023 to prawdziwe szaleństwo  - pojawił się </a:t>
            </a:r>
            <a:r>
              <a:rPr lang="pl-PL" sz="2800" dirty="0"/>
              <a:t>CHATGPT- 4</a:t>
            </a:r>
          </a:p>
          <a:p>
            <a:pPr marL="45720" indent="0">
              <a:buNone/>
            </a:pPr>
            <a:endParaRPr lang="pl-PL" sz="2800" dirty="0"/>
          </a:p>
          <a:p>
            <a:pPr marL="45720" indent="0">
              <a:buNone/>
            </a:pP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90B656-0D84-4539-9AB5-D662B6D6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D1C90-99FB-405D-A972-6DA0BC1F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9FC5C0-5E56-4280-9D59-47E5F8BE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/>
              <a:t>Nie wypracowano prawnej definicji sztucznej inteligencji </a:t>
            </a:r>
            <a:br>
              <a:rPr lang="pl-PL" dirty="0"/>
            </a:br>
            <a:r>
              <a:rPr lang="pl-PL" dirty="0"/>
              <a:t>w ustawodawstwach krajowych i konwencjach międzynarodowych. Podejmowane są próby opisowego podejścia i tak w dokumencie: </a:t>
            </a:r>
            <a:r>
              <a:rPr lang="pl-PL" i="1" dirty="0"/>
              <a:t>Polityka dla rozwoju sztucznej inteligencji w Polsce od roku 2020</a:t>
            </a:r>
            <a:r>
              <a:rPr lang="pl-PL" dirty="0"/>
              <a:t> (Polityka AI) autorzy powołują się na definicję:</a:t>
            </a:r>
          </a:p>
          <a:p>
            <a:pPr marL="45720" indent="0">
              <a:buNone/>
            </a:pPr>
            <a:r>
              <a:rPr lang="pl-PL" b="1" dirty="0"/>
              <a:t>Sztuczna inteligencja (ang. </a:t>
            </a:r>
            <a:r>
              <a:rPr lang="pl-PL" b="1" dirty="0" err="1"/>
              <a:t>Artificial</a:t>
            </a:r>
            <a:r>
              <a:rPr lang="pl-PL" b="1" dirty="0"/>
              <a:t> </a:t>
            </a:r>
            <a:r>
              <a:rPr lang="pl-PL" b="1" dirty="0" err="1"/>
              <a:t>Intelligence</a:t>
            </a:r>
            <a:r>
              <a:rPr lang="pl-PL" b="1" dirty="0"/>
              <a:t> – AI)</a:t>
            </a:r>
            <a:r>
              <a:rPr lang="pl-PL" dirty="0"/>
              <a:t> to dziedzina wiedzy obejmująca m.in. sieci neuronowe, robotykę i tworzenie modeli </a:t>
            </a:r>
            <a:r>
              <a:rPr lang="pl-PL" dirty="0" err="1"/>
              <a:t>zachowań</a:t>
            </a:r>
            <a:r>
              <a:rPr lang="pl-PL" dirty="0"/>
              <a:t> inteligentnych oraz programów komputerowych symulujących te zachowania, włączając w to również uczenie maszynowe (ang. </a:t>
            </a:r>
            <a:r>
              <a:rPr lang="pl-PL" i="1" dirty="0" err="1"/>
              <a:t>machine</a:t>
            </a:r>
            <a:r>
              <a:rPr lang="pl-PL" i="1" dirty="0"/>
              <a:t> learning</a:t>
            </a:r>
            <a:r>
              <a:rPr lang="pl-PL" dirty="0"/>
              <a:t>), głębokie uczenie (ang. </a:t>
            </a:r>
            <a:r>
              <a:rPr lang="pl-PL" i="1" dirty="0" err="1"/>
              <a:t>deep</a:t>
            </a:r>
            <a:r>
              <a:rPr lang="pl-PL" i="1" dirty="0"/>
              <a:t> learning</a:t>
            </a:r>
            <a:r>
              <a:rPr lang="pl-PL" dirty="0"/>
              <a:t>)</a:t>
            </a:r>
            <a:r>
              <a:rPr lang="pl-PL" i="1" dirty="0"/>
              <a:t> </a:t>
            </a:r>
            <a:r>
              <a:rPr lang="pl-PL" dirty="0"/>
              <a:t>oraz uczenie wzmocnione</a:t>
            </a:r>
            <a:r>
              <a:rPr lang="pl-PL" i="1" dirty="0"/>
              <a:t> </a:t>
            </a:r>
            <a:r>
              <a:rPr lang="pl-PL" dirty="0"/>
              <a:t>(ang.</a:t>
            </a:r>
            <a:r>
              <a:rPr lang="pl-PL" i="1" dirty="0"/>
              <a:t> </a:t>
            </a:r>
            <a:r>
              <a:rPr lang="pl-PL" i="1" dirty="0" err="1"/>
              <a:t>reinforcement</a:t>
            </a:r>
            <a:r>
              <a:rPr lang="pl-PL" i="1" dirty="0"/>
              <a:t> learning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67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492BD-2661-43E7-8DF0-832C1169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ODYSEJA KOSMICZNA 2023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00CB43-3CDB-40E6-8638-569D27E3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sz="2800" dirty="0"/>
              <a:t>Rzeczywistość z powieści, opowiadań oraz filmów science-</a:t>
            </a:r>
            <a:r>
              <a:rPr lang="pl-PL" sz="2800" dirty="0" err="1"/>
              <a:t>fiction</a:t>
            </a:r>
            <a:r>
              <a:rPr lang="pl-PL" sz="2800" dirty="0"/>
              <a:t> trafiła „pod strzechy”.</a:t>
            </a:r>
          </a:p>
          <a:p>
            <a:pPr marL="45720" indent="0">
              <a:buNone/>
            </a:pPr>
            <a:endParaRPr lang="pl-PL" sz="2800" dirty="0"/>
          </a:p>
          <a:p>
            <a:pPr marL="45720" indent="0">
              <a:buNone/>
            </a:pPr>
            <a:r>
              <a:rPr lang="pl-PL" sz="2800" dirty="0"/>
              <a:t>Ale już o wiele wcześniej niż w 2023 roku.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76F212-971E-44BA-8A19-59ECB741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591344"/>
          </a:xfrm>
        </p:spPr>
        <p:txBody>
          <a:bodyPr/>
          <a:lstStyle/>
          <a:p>
            <a:r>
              <a:rPr lang="pl-PL" dirty="0"/>
              <a:t>SI jest blisko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2AAFC50-C38C-4CC6-BBF3-2F4A5E472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278" y="533400"/>
            <a:ext cx="5760470" cy="5486400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BD841B8-B1AA-43CB-AA2B-CBCC8FE1F212}"/>
              </a:ext>
            </a:extLst>
          </p:cNvPr>
          <p:cNvSpPr/>
          <p:nvPr/>
        </p:nvSpPr>
        <p:spPr>
          <a:xfrm>
            <a:off x="549797" y="1916832"/>
            <a:ext cx="4752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2400" dirty="0">
                <a:solidFill>
                  <a:srgbClr val="505154"/>
                </a:solidFill>
                <a:latin typeface="inherit"/>
              </a:rPr>
              <a:t>wirtualni asystenci, oprogramowanie do analizy obrazu, wyszukiwarki internetowe, systemy rozpoznawania mowy </a:t>
            </a:r>
            <a:br>
              <a:rPr lang="pl-PL" sz="2400" dirty="0">
                <a:solidFill>
                  <a:srgbClr val="505154"/>
                </a:solidFill>
                <a:latin typeface="inherit"/>
              </a:rPr>
            </a:br>
            <a:r>
              <a:rPr lang="pl-PL" sz="2400" dirty="0">
                <a:solidFill>
                  <a:srgbClr val="505154"/>
                </a:solidFill>
                <a:latin typeface="inherit"/>
              </a:rPr>
              <a:t>i twarzy, translatory, roboty, samochody autonomiczne, drony, </a:t>
            </a:r>
            <a:r>
              <a:rPr lang="pl-PL" sz="2400" dirty="0" err="1">
                <a:solidFill>
                  <a:srgbClr val="505154"/>
                </a:solidFill>
                <a:latin typeface="inherit"/>
              </a:rPr>
              <a:t>internet</a:t>
            </a:r>
            <a:r>
              <a:rPr lang="pl-PL" sz="2400" dirty="0">
                <a:solidFill>
                  <a:srgbClr val="505154"/>
                </a:solidFill>
                <a:latin typeface="inherit"/>
              </a:rPr>
              <a:t> rzeczy itd.</a:t>
            </a:r>
            <a:endParaRPr lang="pl-PL" sz="2400" b="0" i="0" u="none" strike="noStrike" dirty="0">
              <a:solidFill>
                <a:srgbClr val="505154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1940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CBEFD-5A2E-4003-83A5-5A6A48B3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OBSZARY ZASTOSOWAŃ SI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732C2-EC1D-441B-9354-0915F37F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Coraz trudniej znaleźć obszar, gdzie nie znajduje zastosowania</a:t>
            </a:r>
            <a:r>
              <a:rPr lang="pl-PL" sz="2400" dirty="0">
                <a:sym typeface="Wingdings" panose="05000000000000000000" pitchFamily="2" charset="2"/>
              </a:rPr>
              <a:t></a:t>
            </a:r>
          </a:p>
          <a:p>
            <a:r>
              <a:rPr lang="pl-PL" sz="2400" dirty="0">
                <a:sym typeface="Wingdings" panose="05000000000000000000" pitchFamily="2" charset="2"/>
              </a:rPr>
              <a:t>W edukacji też już jest. </a:t>
            </a:r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r>
              <a:rPr lang="pl-PL" sz="2400" dirty="0"/>
              <a:t>To co wywołało taki popłoch w marcu 2023?</a:t>
            </a:r>
          </a:p>
          <a:p>
            <a:pPr marL="4572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278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57119"/>
            <a:ext cx="8686801" cy="1066800"/>
          </a:xfrm>
        </p:spPr>
        <p:txBody>
          <a:bodyPr>
            <a:normAutofit/>
          </a:bodyPr>
          <a:lstStyle/>
          <a:p>
            <a:r>
              <a:rPr lang="pl-PL" dirty="0"/>
              <a:t>CHAT GPT – wszyscy o tym mówią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200" dirty="0"/>
              <a:t>Liczba szkoleń, konferencji, </a:t>
            </a:r>
            <a:r>
              <a:rPr lang="pl-PL" sz="3200" dirty="0" err="1"/>
              <a:t>webinarów</a:t>
            </a:r>
            <a:r>
              <a:rPr lang="pl-PL" sz="3200" dirty="0"/>
              <a:t>, podręczników, stron na FB dot. wykorzystania SI w edukacji, marketingu, biznesie rośnie lawinowo.</a:t>
            </a:r>
          </a:p>
          <a:p>
            <a:pPr marL="45720" indent="0">
              <a:buNone/>
            </a:pPr>
            <a:r>
              <a:rPr lang="pl-PL" b="1" u="sng" dirty="0">
                <a:hlinkClick r:id="rId2"/>
              </a:rPr>
              <a:t>#</a:t>
            </a:r>
            <a:r>
              <a:rPr lang="pl-PL" b="1" u="sng" dirty="0" err="1">
                <a:hlinkClick r:id="rId2"/>
              </a:rPr>
              <a:t>ChatGPT</a:t>
            </a:r>
            <a:r>
              <a:rPr lang="pl-PL" b="1" u="sng" dirty="0">
                <a:hlinkClick r:id="rId2"/>
              </a:rPr>
              <a:t> w edukacji</a:t>
            </a:r>
            <a:endParaRPr lang="pl-PL" b="1" u="sng" dirty="0"/>
          </a:p>
          <a:p>
            <a:pPr marL="45720" indent="0">
              <a:buNone/>
            </a:pPr>
            <a:endParaRPr lang="pl-PL" b="1" u="sng" dirty="0"/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r>
              <a:rPr lang="pl-PL" dirty="0"/>
              <a:t> </a:t>
            </a:r>
            <a:endParaRPr lang="pl-PL" sz="3200" dirty="0"/>
          </a:p>
          <a:p>
            <a:pPr marL="45720" indent="0">
              <a:buNone/>
            </a:pP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90B656-0D84-4539-9AB5-D662B6D66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BF6263-67F8-452A-AA4C-A5274E2A1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75" y="4271440"/>
            <a:ext cx="2685517" cy="21050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0050D49-237B-403E-9470-C8A0F628A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092" y="4271440"/>
            <a:ext cx="3024335" cy="20658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1F318D-3411-43D4-973D-0E10E9E0A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14" y="3149957"/>
            <a:ext cx="2729545" cy="374993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F41658-BACE-467C-93B8-C06275764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8679" y="3023824"/>
            <a:ext cx="2044229" cy="38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8C50E-B7DE-41FB-A3B7-47F545A5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CHAT GPT-4, czyli co?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8F2EC8-9C10-46D0-A78D-E64F916AC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GPT-4 jest następcą GPT-3.5, czyli ulepszoną wersją konwersacyjnego chata.</a:t>
            </a:r>
          </a:p>
          <a:p>
            <a:r>
              <a:rPr lang="pl-PL" sz="2800" dirty="0"/>
              <a:t>GPT 4 jest w stanie udzielić odpowiedzi na bardziej złożone pytania, potrafi płynnie komunikować się w 26 językach, przewyższając tym samym wydajność GPT-3.5, a także innych LLM (</a:t>
            </a:r>
            <a:r>
              <a:rPr lang="pl-PL" sz="2800" dirty="0" err="1"/>
              <a:t>large</a:t>
            </a:r>
            <a:r>
              <a:rPr lang="pl-PL" sz="2800" dirty="0"/>
              <a:t> </a:t>
            </a:r>
            <a:r>
              <a:rPr lang="pl-PL" sz="2800" dirty="0" err="1"/>
              <a:t>language</a:t>
            </a:r>
            <a:r>
              <a:rPr lang="pl-PL" sz="2800" dirty="0"/>
              <a:t> model – duży model językowy)</a:t>
            </a:r>
          </a:p>
        </p:txBody>
      </p:sp>
    </p:spTree>
    <p:extLst>
      <p:ext uri="{BB962C8B-B14F-4D97-AF65-F5344CB8AC3E}">
        <p14:creationId xmlns:p14="http://schemas.microsoft.com/office/powerpoint/2010/main" val="23311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Props1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purl.org/dc/elements/1.1/"/>
    <ds:schemaRef ds:uri="http://schemas.microsoft.com/office/infopath/2007/PartnerControls"/>
    <ds:schemaRef ds:uri="29630e66-d6c1-49a9-966e-ea512eb6960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2634467-764d-4b22-af1d-ed2a819c5bb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2885</TotalTime>
  <Words>1274</Words>
  <Application>Microsoft Office PowerPoint</Application>
  <PresentationFormat>Niestandardowy</PresentationFormat>
  <Paragraphs>168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Franklin Gothic Medium</vt:lpstr>
      <vt:lpstr>inherit</vt:lpstr>
      <vt:lpstr>Times New Roman</vt:lpstr>
      <vt:lpstr>Wingdings</vt:lpstr>
      <vt:lpstr>Prezentacja biznesowa o wysokim kontraście 16:9</vt:lpstr>
      <vt:lpstr>Sztuczna inteligencja –  zagrożenie czy szansa dla dydaktyka?</vt:lpstr>
      <vt:lpstr>SI (AI) skojarzenia</vt:lpstr>
      <vt:lpstr>SI (AI)</vt:lpstr>
      <vt:lpstr>DEFINICJE</vt:lpstr>
      <vt:lpstr>ODYSEJA KOSMICZNA 2023</vt:lpstr>
      <vt:lpstr>SI jest blisko</vt:lpstr>
      <vt:lpstr>OBSZARY ZASTOSOWAŃ SI</vt:lpstr>
      <vt:lpstr>CHAT GPT – wszyscy o tym mówią</vt:lpstr>
      <vt:lpstr>CHAT GPT-4, czyli co?</vt:lpstr>
      <vt:lpstr>JAK TESTOWAŁAM</vt:lpstr>
      <vt:lpstr>POTESTUJMY RAZEM</vt:lpstr>
      <vt:lpstr>KONKURENCJA</vt:lpstr>
      <vt:lpstr>JAK (wy)GRAĆ z SI?</vt:lpstr>
      <vt:lpstr>Prezentacja programu PowerPoint</vt:lpstr>
      <vt:lpstr>REKOMENDACJE</vt:lpstr>
      <vt:lpstr>DO CZEGO można wykorzystać w życiu  </vt:lpstr>
      <vt:lpstr>Jak CHATGPT można wykorzystać  w nauczaniu?</vt:lpstr>
      <vt:lpstr>INSPIRACJE</vt:lpstr>
      <vt:lpstr>OBAWY</vt:lpstr>
      <vt:lpstr>STAJE się LEPSZY OD LUDZI</vt:lpstr>
      <vt:lpstr>SZANSE</vt:lpstr>
      <vt:lpstr>CIEKAWOSTKI – czyli co będzie dalej  z edukacją</vt:lpstr>
      <vt:lpstr>Co to oznacza dla dydaktyków?</vt:lpstr>
      <vt:lpstr>STRATEGIE DZIAŁANIA</vt:lpstr>
      <vt:lpstr>PRZYKŁADY użycia SI</vt:lpstr>
      <vt:lpstr>PODSUMOWANIE</vt:lpstr>
      <vt:lpstr>PODSUMOWANIE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51</cp:revision>
  <dcterms:created xsi:type="dcterms:W3CDTF">2020-02-19T11:42:00Z</dcterms:created>
  <dcterms:modified xsi:type="dcterms:W3CDTF">2023-10-25T08:05:23Z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